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3"/>
  </p:notesMasterIdLst>
  <p:sldIdLst>
    <p:sldId id="415" r:id="rId2"/>
    <p:sldId id="459" r:id="rId3"/>
    <p:sldId id="460" r:id="rId4"/>
    <p:sldId id="465" r:id="rId5"/>
    <p:sldId id="470" r:id="rId6"/>
    <p:sldId id="454" r:id="rId7"/>
    <p:sldId id="471" r:id="rId8"/>
    <p:sldId id="466" r:id="rId9"/>
    <p:sldId id="472" r:id="rId10"/>
    <p:sldId id="474" r:id="rId11"/>
    <p:sldId id="473" r:id="rId12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clrMode="gray"/>
  <p:clrMru>
    <a:srgbClr val="FF965E"/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20747" autoAdjust="0"/>
    <p:restoredTop sz="90793" autoAdjust="0"/>
  </p:normalViewPr>
  <p:slideViewPr>
    <p:cSldViewPr>
      <p:cViewPr varScale="1">
        <p:scale>
          <a:sx n="154" d="100"/>
          <a:sy n="154" d="100"/>
        </p:scale>
        <p:origin x="-112" y="-126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9/9/16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116013" y="877888"/>
            <a:ext cx="71278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4800" dirty="0" smtClean="0">
                <a:solidFill>
                  <a:srgbClr val="FFFF66"/>
                </a:solidFill>
              </a:rPr>
              <a:t>Romans 8</a:t>
            </a:r>
            <a:r>
              <a:rPr lang="en-AU" sz="4800" dirty="0" smtClean="0">
                <a:solidFill>
                  <a:srgbClr val="FFFF66"/>
                </a:solidFill>
              </a:rPr>
              <a:t>:31-</a:t>
            </a:r>
            <a:r>
              <a:rPr lang="en-AU" sz="4800" dirty="0" smtClean="0">
                <a:solidFill>
                  <a:srgbClr val="FFFF66"/>
                </a:solidFill>
              </a:rPr>
              <a:t>39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4800" y="114300"/>
            <a:ext cx="8458200" cy="830997"/>
          </a:xfrm>
          <a:prstGeom prst="rect">
            <a:avLst/>
          </a:prstGeom>
          <a:ln w="158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AU" sz="24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Matthew 10</a:t>
            </a:r>
            <a:r>
              <a:rPr lang="en-AU" sz="24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:  </a:t>
            </a:r>
            <a:r>
              <a:rPr lang="en-AU" sz="2400" b="1" baseline="30000" dirty="0" smtClean="0">
                <a:solidFill>
                  <a:schemeClr val="bg1"/>
                </a:solidFill>
                <a:latin typeface="Comic Sans MS"/>
                <a:ea typeface="Cambria"/>
                <a:cs typeface="Times New Roman"/>
              </a:rPr>
              <a:t>22 </a:t>
            </a:r>
            <a:r>
              <a:rPr lang="en-AU" sz="2400" dirty="0" smtClean="0">
                <a:solidFill>
                  <a:schemeClr val="bg1"/>
                </a:solidFill>
                <a:latin typeface="Comic Sans MS"/>
                <a:ea typeface="Cambria"/>
                <a:cs typeface="Times New Roman"/>
              </a:rPr>
              <a:t>and </a:t>
            </a:r>
            <a:r>
              <a:rPr lang="en-AU" sz="2400" u="sng" dirty="0" smtClean="0">
                <a:solidFill>
                  <a:schemeClr val="bg1"/>
                </a:solidFill>
                <a:latin typeface="Comic Sans MS"/>
                <a:ea typeface="Cambria"/>
                <a:cs typeface="Times New Roman"/>
              </a:rPr>
              <a:t>you will be hated by all</a:t>
            </a:r>
            <a:r>
              <a:rPr lang="en-AU" sz="2400" dirty="0" smtClean="0">
                <a:solidFill>
                  <a:schemeClr val="bg1"/>
                </a:solidFill>
                <a:latin typeface="Comic Sans MS"/>
                <a:ea typeface="Cambria"/>
                <a:cs typeface="Times New Roman"/>
              </a:rPr>
              <a:t> for my name’s sake.  </a:t>
            </a:r>
            <a:r>
              <a:rPr lang="en-AU" sz="2400" dirty="0" smtClean="0">
                <a:solidFill>
                  <a:srgbClr val="FFFF00"/>
                </a:solidFill>
                <a:latin typeface="Comic Sans MS"/>
                <a:ea typeface="Cambria"/>
                <a:cs typeface="Times New Roman"/>
              </a:rPr>
              <a:t>But the one who endures to the end will be saved. </a:t>
            </a:r>
            <a:endParaRPr lang="en-US" sz="2400" u="sng" spc="120" dirty="0">
              <a:solidFill>
                <a:srgbClr val="FFFF00"/>
              </a:solidFill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3335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Jesus promised us that we will have trouble and persecution</a:t>
            </a: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But He is with us (bringing love;  strength;  hope)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71600" y="2552700"/>
            <a:ext cx="5943600" cy="2308324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rgbClr val="FFFFFF"/>
                </a:solidFill>
              </a:rPr>
              <a:t>Is God’s promise to be with us</a:t>
            </a:r>
          </a:p>
          <a:p>
            <a:pPr algn="ctr"/>
            <a:r>
              <a:rPr lang="en-US" sz="2400" i="1" dirty="0" smtClean="0">
                <a:solidFill>
                  <a:srgbClr val="FFFFFF"/>
                </a:solidFill>
              </a:rPr>
              <a:t>(and to strengthen us)</a:t>
            </a:r>
          </a:p>
          <a:p>
            <a:pPr algn="ctr"/>
            <a:r>
              <a:rPr lang="en-US" sz="2400" i="1" dirty="0" smtClean="0">
                <a:solidFill>
                  <a:srgbClr val="FFFFFF"/>
                </a:solidFill>
              </a:rPr>
              <a:t>limited to those times when we are persecuted because of our faith in Jesus?</a:t>
            </a:r>
          </a:p>
          <a:p>
            <a:pPr algn="ctr"/>
            <a:endParaRPr lang="en-US" sz="2400" i="1" dirty="0" smtClean="0">
              <a:solidFill>
                <a:srgbClr val="FFFFFF"/>
              </a:solidFill>
            </a:endParaRPr>
          </a:p>
          <a:p>
            <a:pPr algn="ctr"/>
            <a:r>
              <a:rPr lang="en-US" sz="2400" i="1" dirty="0" smtClean="0">
                <a:solidFill>
                  <a:srgbClr val="FFFFFF"/>
                </a:solidFill>
              </a:rPr>
              <a:t>What about other troubles of life???</a:t>
            </a:r>
            <a:endParaRPr lang="en-US" sz="2400" i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FF"/>
                </a:solidFill>
                <a:latin typeface="Times New Roman"/>
                <a:cs typeface="Times New Roman"/>
              </a:rPr>
              <a:t>“Nothing can separate us from the love </a:t>
            </a:r>
            <a:r>
              <a:rPr lang="en-US" sz="2400" spc="120" dirty="0" smtClean="0">
                <a:solidFill>
                  <a:srgbClr val="FFFFFF"/>
                </a:solidFill>
                <a:latin typeface="Times New Roman"/>
                <a:cs typeface="Times New Roman"/>
              </a:rPr>
              <a:t>of God in Christ Jesus”</a:t>
            </a: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 – a</a:t>
            </a: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 promise </a:t>
            </a: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to those who hold Jesus as their Lord (Those who love God).  Not a promise of “once saved, always saved”.</a:t>
            </a: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Jesus promised us that we will have trouble and persecution</a:t>
            </a: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But He is with us (bringing love;  strength;  hope)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5400" y="1866900"/>
            <a:ext cx="65532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With us in every trouble  –  not just persecution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2247900"/>
            <a:ext cx="9144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When we are falsely accused - </a:t>
            </a:r>
            <a:r>
              <a:rPr lang="en-US" sz="2400" spc="120" dirty="0" smtClean="0">
                <a:solidFill>
                  <a:srgbClr val="FFFFFF"/>
                </a:solidFill>
                <a:latin typeface="Times New Roman"/>
                <a:cs typeface="Times New Roman"/>
              </a:rPr>
              <a:t>Justified</a:t>
            </a: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When we are condemned – </a:t>
            </a:r>
            <a:r>
              <a:rPr lang="en-US" sz="2400" spc="120" dirty="0" smtClean="0">
                <a:solidFill>
                  <a:srgbClr val="FFFFFF"/>
                </a:solidFill>
                <a:latin typeface="Times New Roman"/>
                <a:cs typeface="Times New Roman"/>
              </a:rPr>
              <a:t>Forgiven.  Jesus sticks up for us.</a:t>
            </a:r>
            <a:endParaRPr lang="en-US" sz="2400" spc="12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In attempts</a:t>
            </a: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 to separate us from Christ – </a:t>
            </a:r>
            <a:r>
              <a:rPr lang="en-US" sz="2400" spc="120" dirty="0" smtClean="0">
                <a:solidFill>
                  <a:srgbClr val="FFFFFF"/>
                </a:solidFill>
                <a:latin typeface="Times New Roman"/>
                <a:cs typeface="Times New Roman"/>
              </a:rPr>
              <a:t>nothing can separate</a:t>
            </a:r>
            <a:endParaRPr lang="en-US" sz="2400" spc="12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3390900"/>
            <a:ext cx="8763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Death – </a:t>
            </a:r>
            <a:r>
              <a:rPr lang="en-US" sz="2400" spc="120" dirty="0" smtClean="0">
                <a:solidFill>
                  <a:srgbClr val="FFFFFF"/>
                </a:solidFill>
                <a:latin typeface="Times New Roman"/>
                <a:cs typeface="Times New Roman"/>
              </a:rPr>
              <a:t>we move straight to His glory</a:t>
            </a:r>
            <a:endParaRPr lang="en-US" sz="2400" spc="12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Life – </a:t>
            </a:r>
            <a:r>
              <a:rPr lang="en-US" sz="2400" spc="120" dirty="0" smtClean="0">
                <a:solidFill>
                  <a:srgbClr val="FFFFFF"/>
                </a:solidFill>
                <a:latin typeface="Times New Roman"/>
                <a:cs typeface="Times New Roman"/>
              </a:rPr>
              <a:t>a gift from God.  An opportunity to experience God’s love, and to share this experience with others.</a:t>
            </a:r>
            <a:endParaRPr lang="en-US" sz="2400" spc="12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Demons (spiritual attacks) – </a:t>
            </a:r>
            <a:r>
              <a:rPr lang="en-US" sz="2400" spc="120" dirty="0" smtClean="0">
                <a:solidFill>
                  <a:srgbClr val="FFFFFF"/>
                </a:solidFill>
                <a:latin typeface="Times New Roman"/>
                <a:cs typeface="Times New Roman"/>
              </a:rPr>
              <a:t>God will burn them in Hell</a:t>
            </a:r>
            <a:endParaRPr lang="en-US" sz="2400" spc="12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The Present / future (anxiety) – </a:t>
            </a:r>
            <a:r>
              <a:rPr lang="en-US" sz="2400" spc="120" dirty="0" smtClean="0">
                <a:solidFill>
                  <a:srgbClr val="FFFFFF"/>
                </a:solidFill>
                <a:latin typeface="Times New Roman"/>
                <a:cs typeface="Times New Roman"/>
              </a:rPr>
              <a:t>The Lord is at hand.</a:t>
            </a:r>
            <a:endParaRPr lang="en-US" sz="2400" spc="12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0600" y="5253335"/>
            <a:ext cx="64008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God’s </a:t>
            </a:r>
            <a:r>
              <a:rPr lang="en-US" sz="2400" u="sng" dirty="0" smtClean="0"/>
              <a:t>Love</a:t>
            </a:r>
            <a:r>
              <a:rPr lang="en-US" sz="2400" dirty="0" smtClean="0"/>
              <a:t> is tied to His </a:t>
            </a:r>
            <a:r>
              <a:rPr lang="en-US" sz="2400" u="sng" dirty="0" smtClean="0"/>
              <a:t>Presence</a:t>
            </a:r>
            <a:r>
              <a:rPr lang="en-US" sz="2400" dirty="0" smtClean="0"/>
              <a:t> and </a:t>
            </a:r>
            <a:r>
              <a:rPr lang="en-US" sz="2400" u="sng" dirty="0" smtClean="0"/>
              <a:t>Power</a:t>
            </a:r>
            <a:endParaRPr lang="en-US" sz="24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build="p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endParaRPr lang="en-US" sz="3400" b="1" dirty="0" smtClean="0">
              <a:solidFill>
                <a:srgbClr val="FFFFFF"/>
              </a:solidFill>
              <a:latin typeface="Arial"/>
              <a:ea typeface="Cambria"/>
              <a:cs typeface="Times New Roman"/>
            </a:endParaRPr>
          </a:p>
          <a:p>
            <a:r>
              <a:rPr lang="en-AU" sz="3400" b="1" baseline="30000" dirty="0" smtClean="0">
                <a:solidFill>
                  <a:srgbClr val="FFFFFF"/>
                </a:solidFill>
                <a:latin typeface="Arial"/>
                <a:ea typeface="Cambria"/>
                <a:cs typeface="Times New Roman"/>
              </a:rPr>
              <a:t>31 </a:t>
            </a:r>
            <a:r>
              <a:rPr lang="en-AU" sz="34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What then shall we say to these things? If God is for us, who can be against us? </a:t>
            </a:r>
            <a:r>
              <a:rPr lang="en-AU" sz="3400" b="1" baseline="30000" dirty="0" smtClean="0">
                <a:solidFill>
                  <a:srgbClr val="FFFFFF"/>
                </a:solidFill>
                <a:latin typeface="Arial"/>
                <a:ea typeface="Cambria"/>
                <a:cs typeface="Times New Roman"/>
              </a:rPr>
              <a:t>32 </a:t>
            </a:r>
            <a:r>
              <a:rPr lang="en-AU" sz="34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He who did not spare his own Son but gave him up for us all, how will he not also with him graciously give us all things? </a:t>
            </a:r>
            <a:r>
              <a:rPr lang="en-AU" sz="3400" b="1" baseline="30000" dirty="0" smtClean="0">
                <a:solidFill>
                  <a:srgbClr val="FFFFFF"/>
                </a:solidFill>
                <a:latin typeface="Arial"/>
                <a:ea typeface="Cambria"/>
                <a:cs typeface="Times New Roman"/>
              </a:rPr>
              <a:t>33 </a:t>
            </a:r>
            <a:r>
              <a:rPr lang="en-AU" sz="34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Who shall bring any charge against God’s elect? It is God who justifies. </a:t>
            </a:r>
            <a:endParaRPr lang="en-US" sz="3400" dirty="0">
              <a:solidFill>
                <a:srgbClr val="FFFFFF"/>
              </a:solidFill>
              <a:latin typeface="Times New Roman"/>
              <a:ea typeface="Cambria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324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spcAft>
                <a:spcPts val="0"/>
              </a:spcAft>
            </a:pPr>
            <a:r>
              <a:rPr lang="en-AU" sz="3400" b="1" baseline="30000" dirty="0" smtClean="0">
                <a:solidFill>
                  <a:srgbClr val="FFFFFF"/>
                </a:solidFill>
                <a:latin typeface="Arial"/>
                <a:ea typeface="Cambria"/>
                <a:cs typeface="Times New Roman"/>
              </a:rPr>
              <a:t>34 </a:t>
            </a:r>
            <a:r>
              <a:rPr lang="en-AU" sz="34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Who is to condemn? Christ Jesus is the one who died—more than that, who was raised—who is at the right hand of God, who indeed is interceding for us. </a:t>
            </a:r>
            <a:r>
              <a:rPr lang="en-AU" sz="3400" b="1" baseline="30000" dirty="0" smtClean="0">
                <a:solidFill>
                  <a:srgbClr val="FFFFFF"/>
                </a:solidFill>
                <a:latin typeface="Arial"/>
                <a:ea typeface="Cambria"/>
                <a:cs typeface="Times New Roman"/>
              </a:rPr>
              <a:t>35 </a:t>
            </a:r>
            <a:r>
              <a:rPr lang="en-AU" sz="34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Who shall separate us from the love of Christ? Shall tribulation, or distress, or persecution, or famine, or nakedness, or danger, or sword? </a:t>
            </a:r>
            <a:r>
              <a:rPr lang="en-AU" sz="3400" b="1" baseline="30000" dirty="0" smtClean="0">
                <a:solidFill>
                  <a:srgbClr val="FFFFFF"/>
                </a:solidFill>
                <a:latin typeface="Arial"/>
                <a:ea typeface="Cambria"/>
                <a:cs typeface="Times New Roman"/>
              </a:rPr>
              <a:t>36 </a:t>
            </a:r>
            <a:r>
              <a:rPr lang="en-AU" sz="34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As it is written, </a:t>
            </a:r>
            <a:endParaRPr lang="en-US" sz="3400" dirty="0" smtClean="0">
              <a:solidFill>
                <a:srgbClr val="FFFFFF"/>
              </a:solidFill>
              <a:latin typeface="Times New Roman"/>
              <a:ea typeface="Cambria"/>
              <a:cs typeface="Times New Roman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34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		“For your sake we are being killed all the day long; </a:t>
            </a:r>
            <a:endParaRPr lang="en-US" sz="3400" dirty="0" smtClean="0">
              <a:solidFill>
                <a:srgbClr val="FFFFFF"/>
              </a:solidFill>
              <a:latin typeface="Times New Roman"/>
              <a:ea typeface="Cambria"/>
              <a:cs typeface="Times New Roman"/>
            </a:endParaRPr>
          </a:p>
          <a:p>
            <a:r>
              <a:rPr lang="en-AU" sz="34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we are regarded as sheep to be slaughtered.” </a:t>
            </a:r>
            <a:endParaRPr lang="en-US" sz="3400" dirty="0">
              <a:solidFill>
                <a:srgbClr val="FFFFFF"/>
              </a:solidFill>
              <a:latin typeface="Times New Roman"/>
              <a:ea typeface="Cambria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AU" sz="3400" b="1" baseline="30000" dirty="0" smtClean="0">
                <a:solidFill>
                  <a:srgbClr val="FFFFFF"/>
                </a:solidFill>
                <a:latin typeface="Arial"/>
                <a:ea typeface="Cambria"/>
                <a:cs typeface="Times New Roman"/>
              </a:rPr>
              <a:t>37 </a:t>
            </a:r>
            <a:r>
              <a:rPr lang="en-AU" sz="34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No, in all these things we are more than conquerors through him who loved us. </a:t>
            </a:r>
            <a:r>
              <a:rPr lang="en-AU" sz="3400" b="1" baseline="30000" dirty="0" smtClean="0">
                <a:solidFill>
                  <a:srgbClr val="FFFFFF"/>
                </a:solidFill>
                <a:latin typeface="Arial"/>
                <a:ea typeface="Cambria"/>
                <a:cs typeface="Times New Roman"/>
              </a:rPr>
              <a:t>38 </a:t>
            </a:r>
            <a:r>
              <a:rPr lang="en-AU" sz="34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For I am sure that neither death nor life, nor angels nor rulers, nor things present nor things to come, nor powers, </a:t>
            </a:r>
            <a:r>
              <a:rPr lang="en-AU" sz="3400" b="1" baseline="30000" dirty="0" smtClean="0">
                <a:solidFill>
                  <a:srgbClr val="FFFFFF"/>
                </a:solidFill>
                <a:latin typeface="Arial"/>
                <a:ea typeface="Cambria"/>
                <a:cs typeface="Times New Roman"/>
              </a:rPr>
              <a:t>39 </a:t>
            </a:r>
            <a:r>
              <a:rPr lang="en-AU" sz="34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nor height nor depth, nor anything else in all creation, will be able to separate us from the love of God in Christ Jesus our Lord. </a:t>
            </a:r>
            <a:endParaRPr lang="en-US" sz="3400" dirty="0">
              <a:solidFill>
                <a:srgbClr val="FFFFFF"/>
              </a:solidFill>
              <a:latin typeface="Times New Roman"/>
              <a:ea typeface="Cambria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19100"/>
            <a:ext cx="9144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God demonstrates His power in our weakness</a:t>
            </a: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a conqueror </a:t>
            </a:r>
            <a:r>
              <a:rPr lang="en-US" sz="2400" u="sng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endures </a:t>
            </a: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in their faith in Jesus Christ</a:t>
            </a: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The flesh craves what seems good to the flesh (health, wealth, long, trouble-free life).  The Spirit urges us to endure.</a:t>
            </a: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When we don’t know what to pray, the Holy Spirit takes over and prays on our behalf</a:t>
            </a: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All things (even bad stuff) work together for “good”</a:t>
            </a: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God truly knew us before creation</a:t>
            </a: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Predestined;  Called;  Justified;  Conformed to be like Jesus; Glorified</a:t>
            </a: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FF"/>
                </a:solidFill>
                <a:latin typeface="Comic Sans MS"/>
                <a:cs typeface="Comic Sans MS"/>
              </a:rPr>
              <a:t>If God is for us, who can be against us?</a:t>
            </a: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God’s plan is begun and assured to be carried through to the end.  Glory!!!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-114300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rgbClr val="FFFF00"/>
                </a:solidFill>
                <a:latin typeface="Times New Roman"/>
                <a:cs typeface="Times New Roman"/>
              </a:rPr>
              <a:t>Super-conquerors in Christ</a:t>
            </a:r>
            <a:endParaRPr lang="en-US" sz="3200" b="1" u="sng" dirty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171858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660066"/>
                </a:solidFill>
              </a:rPr>
              <a:t>Last Week:  </a:t>
            </a:r>
            <a:endParaRPr lang="en-US" sz="2400" dirty="0">
              <a:solidFill>
                <a:srgbClr val="66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"/>
            <a:ext cx="9144000" cy="1938992"/>
          </a:xfrm>
          <a:prstGeom prst="rect">
            <a:avLst/>
          </a:prstGeom>
          <a:ln w="158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AU" sz="2400" b="1" baseline="30000" dirty="0" smtClean="0">
                <a:solidFill>
                  <a:srgbClr val="FFFFFF"/>
                </a:solidFill>
                <a:latin typeface="Comic Sans MS"/>
                <a:ea typeface="Cambria"/>
                <a:cs typeface="Comic Sans MS"/>
              </a:rPr>
              <a:t>38 </a:t>
            </a:r>
            <a:r>
              <a:rPr lang="en-AU" sz="2400" dirty="0" smtClean="0">
                <a:solidFill>
                  <a:srgbClr val="FFFFFF"/>
                </a:solidFill>
                <a:latin typeface="Comic Sans MS"/>
                <a:ea typeface="Cambria"/>
                <a:cs typeface="Comic Sans MS"/>
              </a:rPr>
              <a:t>For I am sure that neither death nor life, nor angels nor rulers, nor things present nor things to come, nor powers, </a:t>
            </a:r>
            <a:r>
              <a:rPr lang="en-AU" sz="2400" b="1" baseline="30000" dirty="0" smtClean="0">
                <a:solidFill>
                  <a:srgbClr val="FFFFFF"/>
                </a:solidFill>
                <a:latin typeface="Comic Sans MS"/>
                <a:ea typeface="Cambria"/>
                <a:cs typeface="Comic Sans MS"/>
              </a:rPr>
              <a:t>39 </a:t>
            </a:r>
            <a:r>
              <a:rPr lang="en-AU" sz="2400" dirty="0" smtClean="0">
                <a:solidFill>
                  <a:srgbClr val="FFFFFF"/>
                </a:solidFill>
                <a:latin typeface="Comic Sans MS"/>
                <a:ea typeface="Cambria"/>
                <a:cs typeface="Comic Sans MS"/>
              </a:rPr>
              <a:t>nor height nor depth, nor anything else in all creation, will be able to separate us from the love of God in Christ Jesus our Lord. </a:t>
            </a:r>
            <a:endParaRPr lang="en-US" sz="2400" u="sng" spc="12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14300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rgbClr val="FFFF00"/>
                </a:solidFill>
                <a:latin typeface="Times New Roman"/>
                <a:cs typeface="Times New Roman"/>
              </a:rPr>
              <a:t>Super-conquerors in Christ</a:t>
            </a:r>
            <a:endParaRPr lang="en-US" sz="3200" b="1" u="sng" dirty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"/>
            <a:ext cx="9144000" cy="1938992"/>
          </a:xfrm>
          <a:prstGeom prst="rect">
            <a:avLst/>
          </a:prstGeom>
          <a:ln w="158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AU" sz="2400" b="1" baseline="30000" dirty="0" smtClean="0">
                <a:solidFill>
                  <a:srgbClr val="FFFFFF"/>
                </a:solidFill>
                <a:latin typeface="Comic Sans MS"/>
                <a:ea typeface="Cambria"/>
                <a:cs typeface="Comic Sans MS"/>
              </a:rPr>
              <a:t>38 </a:t>
            </a:r>
            <a:r>
              <a:rPr lang="en-AU" sz="2400" dirty="0" smtClean="0">
                <a:solidFill>
                  <a:srgbClr val="FFFFFF"/>
                </a:solidFill>
                <a:latin typeface="Comic Sans MS"/>
                <a:ea typeface="Cambria"/>
                <a:cs typeface="Comic Sans MS"/>
              </a:rPr>
              <a:t>For I am sure that neither death nor life, nor angels nor rulers, nor things present nor things to come, nor powers, </a:t>
            </a:r>
            <a:r>
              <a:rPr lang="en-AU" sz="2400" b="1" baseline="30000" dirty="0" smtClean="0">
                <a:solidFill>
                  <a:srgbClr val="FFFFFF"/>
                </a:solidFill>
                <a:latin typeface="Comic Sans MS"/>
                <a:ea typeface="Cambria"/>
                <a:cs typeface="Comic Sans MS"/>
              </a:rPr>
              <a:t>39 </a:t>
            </a:r>
            <a:r>
              <a:rPr lang="en-AU" sz="2400" dirty="0" smtClean="0">
                <a:solidFill>
                  <a:srgbClr val="FFFFFF"/>
                </a:solidFill>
                <a:latin typeface="Comic Sans MS"/>
                <a:ea typeface="Cambria"/>
                <a:cs typeface="Comic Sans MS"/>
              </a:rPr>
              <a:t>nor height nor depth, nor anything else in all creation, will be able to separate </a:t>
            </a:r>
            <a:r>
              <a:rPr lang="en-AU" sz="2400" b="1" u="sng" dirty="0" smtClean="0">
                <a:solidFill>
                  <a:srgbClr val="FFFF00"/>
                </a:solidFill>
                <a:latin typeface="Comic Sans MS"/>
                <a:ea typeface="Cambria"/>
                <a:cs typeface="Comic Sans MS"/>
              </a:rPr>
              <a:t>us</a:t>
            </a:r>
            <a:r>
              <a:rPr lang="en-AU" sz="2400" dirty="0" smtClean="0">
                <a:solidFill>
                  <a:srgbClr val="FFFFFF"/>
                </a:solidFill>
                <a:latin typeface="Comic Sans MS"/>
                <a:ea typeface="Cambria"/>
                <a:cs typeface="Comic Sans MS"/>
              </a:rPr>
              <a:t> from the love of God in Christ Jesus our Lord. </a:t>
            </a:r>
            <a:endParaRPr lang="en-US" sz="2400" u="sng" spc="12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14300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rgbClr val="FFFF00"/>
                </a:solidFill>
                <a:latin typeface="Times New Roman"/>
                <a:cs typeface="Times New Roman"/>
              </a:rPr>
              <a:t>Super-conquerors in Christ</a:t>
            </a:r>
            <a:endParaRPr lang="en-US" sz="3200" b="1" u="sng" dirty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4003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A promise </a:t>
            </a: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is to those who hold Jesus as their Lord (Those who love God)  It does not promise “once saved, always saved”</a:t>
            </a:r>
            <a:endParaRPr lang="en-US" sz="2400" spc="12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71500"/>
            <a:ext cx="9144000" cy="830997"/>
          </a:xfrm>
          <a:prstGeom prst="rect">
            <a:avLst/>
          </a:prstGeom>
          <a:ln w="158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AU" sz="24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Matthew 10</a:t>
            </a:r>
            <a:r>
              <a:rPr lang="en-AU" sz="24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:  </a:t>
            </a:r>
            <a:r>
              <a:rPr lang="en-AU" sz="2400" b="1" baseline="30000" dirty="0" smtClean="0">
                <a:solidFill>
                  <a:schemeClr val="bg1"/>
                </a:solidFill>
                <a:latin typeface="Comic Sans MS"/>
                <a:ea typeface="Cambria"/>
                <a:cs typeface="Times New Roman"/>
              </a:rPr>
              <a:t>22 </a:t>
            </a:r>
            <a:r>
              <a:rPr lang="en-AU" sz="2400" dirty="0" smtClean="0">
                <a:solidFill>
                  <a:schemeClr val="bg1"/>
                </a:solidFill>
                <a:latin typeface="Comic Sans MS"/>
                <a:ea typeface="Cambria"/>
                <a:cs typeface="Times New Roman"/>
              </a:rPr>
              <a:t>and </a:t>
            </a:r>
            <a:r>
              <a:rPr lang="en-AU" sz="2400" u="sng" dirty="0" smtClean="0">
                <a:solidFill>
                  <a:schemeClr val="bg1"/>
                </a:solidFill>
                <a:latin typeface="Comic Sans MS"/>
                <a:ea typeface="Cambria"/>
                <a:cs typeface="Times New Roman"/>
              </a:rPr>
              <a:t>you will be hated by all</a:t>
            </a:r>
            <a:r>
              <a:rPr lang="en-AU" sz="2400" dirty="0" smtClean="0">
                <a:solidFill>
                  <a:schemeClr val="bg1"/>
                </a:solidFill>
                <a:latin typeface="Comic Sans MS"/>
                <a:ea typeface="Cambria"/>
                <a:cs typeface="Times New Roman"/>
              </a:rPr>
              <a:t> for my name’s sake.  But the one who endures to the end will be saved. </a:t>
            </a:r>
            <a:endParaRPr lang="en-US" sz="2400" u="sng" spc="120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14300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rgbClr val="FFFF00"/>
                </a:solidFill>
                <a:latin typeface="Times New Roman"/>
                <a:cs typeface="Times New Roman"/>
              </a:rPr>
              <a:t>Promises to disciples of Christ</a:t>
            </a:r>
            <a:endParaRPr lang="en-US" sz="3200" b="1" u="sng" dirty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562100"/>
            <a:ext cx="9144000" cy="1200328"/>
          </a:xfrm>
          <a:prstGeom prst="rect">
            <a:avLst/>
          </a:prstGeom>
          <a:ln w="158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AU" sz="24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Luke 6</a:t>
            </a:r>
            <a:r>
              <a:rPr lang="en-AU" sz="24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: </a:t>
            </a:r>
            <a:r>
              <a:rPr lang="en-AU" sz="2400" b="1" baseline="300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22 </a:t>
            </a:r>
            <a:r>
              <a:rPr lang="en-AU" sz="24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“Blessed are you </a:t>
            </a:r>
            <a:r>
              <a:rPr lang="en-AU" sz="2400" u="sng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when people hate you and when they exclude you and revile you and spurn your name as evil</a:t>
            </a:r>
            <a:r>
              <a:rPr lang="en-AU" sz="24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, on account of the Son of Man! </a:t>
            </a:r>
            <a:endParaRPr lang="en-US" sz="2400" u="sng" spc="12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009900"/>
            <a:ext cx="9144000" cy="2308324"/>
          </a:xfrm>
          <a:prstGeom prst="rect">
            <a:avLst/>
          </a:prstGeom>
          <a:ln w="158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AU" sz="24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Mark 10</a:t>
            </a:r>
            <a:r>
              <a:rPr lang="en-AU" sz="24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: </a:t>
            </a:r>
            <a:r>
              <a:rPr lang="en-AU" sz="2400" b="1" baseline="300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29 </a:t>
            </a:r>
            <a:r>
              <a:rPr lang="en-AU" sz="24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Jesus said, “Truly, I say to you, there is no one who has left house or brothers or sisters or mother or father or children or lands, for my sake and for the gospel, </a:t>
            </a:r>
            <a:r>
              <a:rPr lang="en-AU" sz="2400" b="1" baseline="300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30 </a:t>
            </a:r>
            <a:r>
              <a:rPr lang="en-AU" sz="24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who will not receive a hundredfold now in this time, houses and brothers and sisters and mothers and children and lands,</a:t>
            </a:r>
            <a:r>
              <a:rPr lang="en-AU" sz="24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 </a:t>
            </a:r>
            <a:r>
              <a:rPr lang="en-AU" sz="2400" u="sng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with </a:t>
            </a:r>
            <a:r>
              <a:rPr lang="en-AU" sz="2400" u="sng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persecutions</a:t>
            </a:r>
            <a:r>
              <a:rPr lang="en-AU" sz="24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, and in the age to come eternal life.</a:t>
            </a:r>
            <a:r>
              <a:rPr lang="en-AU" sz="24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 </a:t>
            </a:r>
            <a:endParaRPr lang="en-US" sz="2400" u="sng" spc="12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71500"/>
            <a:ext cx="9144000" cy="1938992"/>
          </a:xfrm>
          <a:prstGeom prst="rect">
            <a:avLst/>
          </a:prstGeom>
          <a:ln w="158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AU" sz="24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Luke 21</a:t>
            </a:r>
            <a:r>
              <a:rPr lang="en-AU" sz="24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:</a:t>
            </a:r>
            <a:r>
              <a:rPr lang="en-AU" sz="2400" b="1" baseline="300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12</a:t>
            </a:r>
            <a:r>
              <a:rPr lang="en-AU" sz="2400" b="1" baseline="300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 </a:t>
            </a:r>
            <a:r>
              <a:rPr lang="en-AU" sz="24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But before all this </a:t>
            </a:r>
            <a:r>
              <a:rPr lang="en-AU" sz="2400" u="sng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they </a:t>
            </a:r>
            <a:r>
              <a:rPr lang="en-AU" sz="2400" b="1" u="sng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will</a:t>
            </a:r>
            <a:r>
              <a:rPr lang="en-AU" sz="2400" u="sng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 lay their hands on you and persecute you, delivering you up to the synagogues and prisons</a:t>
            </a:r>
            <a:r>
              <a:rPr lang="en-AU" sz="24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, and you will be brought before kings and governors for my name’s sake. </a:t>
            </a:r>
            <a:r>
              <a:rPr lang="en-AU" sz="2400" b="1" baseline="300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13 </a:t>
            </a:r>
            <a:r>
              <a:rPr lang="en-AU" sz="24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This will be your opportunity to bear witness.</a:t>
            </a:r>
            <a:r>
              <a:rPr lang="en-AU" sz="24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 </a:t>
            </a:r>
            <a:endParaRPr lang="en-US" sz="2400" u="sng" spc="12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14300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rgbClr val="FFFF00"/>
                </a:solidFill>
                <a:latin typeface="Times New Roman"/>
                <a:cs typeface="Times New Roman"/>
              </a:rPr>
              <a:t>Promises to disciples of Christ</a:t>
            </a:r>
            <a:endParaRPr lang="en-US" sz="3200" b="1" u="sng" dirty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857500"/>
            <a:ext cx="9144000" cy="1200328"/>
          </a:xfrm>
          <a:prstGeom prst="rect">
            <a:avLst/>
          </a:prstGeom>
          <a:ln w="158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AU" sz="24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John 15</a:t>
            </a:r>
            <a:r>
              <a:rPr lang="en-AU" sz="24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:</a:t>
            </a:r>
            <a:r>
              <a:rPr lang="en-AU" sz="2400" b="1" baseline="300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20</a:t>
            </a:r>
            <a:r>
              <a:rPr lang="en-AU" sz="2400" b="1" baseline="300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 </a:t>
            </a:r>
            <a:r>
              <a:rPr lang="en-AU" sz="24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Remember the word that I said to you: ‘A servant is not greater than his master.’ If they persecuted me, </a:t>
            </a:r>
            <a:r>
              <a:rPr lang="en-AU" sz="2400" u="sng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they will also persecute you</a:t>
            </a:r>
            <a:r>
              <a:rPr lang="en-AU" sz="24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. …..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endParaRPr lang="en-US" sz="2400" u="sng" spc="12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457700"/>
            <a:ext cx="9144000" cy="830997"/>
          </a:xfrm>
          <a:prstGeom prst="rect">
            <a:avLst/>
          </a:prstGeom>
          <a:ln w="158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AU" sz="24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2 Timothy 3</a:t>
            </a:r>
            <a:r>
              <a:rPr lang="en-AU" sz="24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:</a:t>
            </a:r>
            <a:r>
              <a:rPr lang="en-AU" sz="2400" b="1" baseline="300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12</a:t>
            </a:r>
            <a:r>
              <a:rPr lang="en-AU" sz="2400" b="1" baseline="300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 </a:t>
            </a:r>
            <a:r>
              <a:rPr lang="en-AU" sz="24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Indeed, all who desire to live a godly life in Christ Jesus </a:t>
            </a:r>
            <a:r>
              <a:rPr lang="en-AU" sz="2400" u="sng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will be persecuted</a:t>
            </a:r>
            <a:r>
              <a:rPr lang="en-AU" sz="24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,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endParaRPr lang="en-US" sz="2400" u="sng" spc="12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35818</TotalTime>
  <Words>1084</Words>
  <Application>Microsoft Macintosh PowerPoint</Application>
  <PresentationFormat>On-screen Show (16:10)</PresentationFormat>
  <Paragraphs>53</Paragraphs>
  <Slides>11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UC Queensland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316</cp:revision>
  <cp:lastPrinted>2016-09-09T03:47:29Z</cp:lastPrinted>
  <dcterms:created xsi:type="dcterms:W3CDTF">2016-09-09T00:23:29Z</dcterms:created>
  <dcterms:modified xsi:type="dcterms:W3CDTF">2016-09-09T03:47:37Z</dcterms:modified>
</cp:coreProperties>
</file>